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mtClean="0"/>
              <a:t>Налоговые доходы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1"/>
              <c:layout>
                <c:manualLayout>
                  <c:x val="6.3694379672369711E-2"/>
                  <c:y val="4.18718873590156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4.2986136511142872E-2"/>
                  <c:y val="6.526086677896586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1902576419723769E-2"/>
                  <c:y val="0.1048174985352277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1956919887358792E-2"/>
                  <c:y val="5.3086549729016875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2.0860595502428692E-2"/>
                  <c:y val="5.127824263951950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Акцицы по подакцизным товарам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Налог на имущество физических лиц</c:v>
                </c:pt>
                <c:pt idx="5">
                  <c:v>Государственнаяя пошлина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883559</c:v>
                </c:pt>
                <c:pt idx="1">
                  <c:v>52513</c:v>
                </c:pt>
                <c:pt idx="2">
                  <c:v>78666</c:v>
                </c:pt>
                <c:pt idx="3">
                  <c:v>11742</c:v>
                </c:pt>
                <c:pt idx="4">
                  <c:v>16430</c:v>
                </c:pt>
                <c:pt idx="5">
                  <c:v>19875</c:v>
                </c:pt>
              </c:numCache>
            </c:numRef>
          </c:val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Акцицы по подакцизным товарам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Налог на имущество физических лиц</c:v>
                </c:pt>
                <c:pt idx="5">
                  <c:v>Государственнаяя пошлина</c:v>
                </c:pt>
              </c:strCache>
            </c:strRef>
          </c:cat>
          <c:val>
            <c:numRef>
              <c:f>Лист1!$C$2:$C$7</c:f>
              <c:numCache>
                <c:formatCode>0</c:formatCode>
                <c:ptCount val="6"/>
                <c:pt idx="0">
                  <c:v>83.136194056182575</c:v>
                </c:pt>
                <c:pt idx="1">
                  <c:v>4.941074629393527</c:v>
                </c:pt>
                <c:pt idx="2">
                  <c:v>7.4018733798463465</c:v>
                </c:pt>
                <c:pt idx="3">
                  <c:v>1.1048330565448328</c:v>
                </c:pt>
                <c:pt idx="4">
                  <c:v>1.5459382659710101</c:v>
                </c:pt>
                <c:pt idx="5">
                  <c:v>1.8700866120617059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524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23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6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58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01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61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20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17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24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83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236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D4B1B2-4514-450F-BC60-0EC681CD3481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DA049-737A-4AAB-A0C9-4267F2D23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852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77041"/>
          </a:xfrm>
        </p:spPr>
        <p:txBody>
          <a:bodyPr>
            <a:noAutofit/>
          </a:bodyPr>
          <a:lstStyle/>
          <a:p>
            <a:pPr algn="r"/>
            <a:r>
              <a:rPr lang="ru-RU" sz="4800" dirty="0" smtClean="0"/>
              <a:t>Структура налоговых доходов бюджета </a:t>
            </a:r>
            <a:r>
              <a:rPr lang="ru-RU" sz="3200" dirty="0" smtClean="0"/>
              <a:t>на </a:t>
            </a:r>
            <a:r>
              <a:rPr lang="ru-RU" sz="3200" dirty="0" smtClean="0"/>
              <a:t>202</a:t>
            </a:r>
            <a:r>
              <a:rPr lang="en-US" sz="3200" dirty="0" smtClean="0"/>
              <a:t>6</a:t>
            </a:r>
            <a:r>
              <a:rPr lang="ru-RU" sz="3200" dirty="0" smtClean="0"/>
              <a:t> г.</a:t>
            </a:r>
            <a:endParaRPr lang="ru-RU" sz="3200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879255"/>
              </p:ext>
            </p:extLst>
          </p:nvPr>
        </p:nvGraphicFramePr>
        <p:xfrm>
          <a:off x="6495691" y="1897811"/>
          <a:ext cx="5224731" cy="43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6865023"/>
              </p:ext>
            </p:extLst>
          </p:nvPr>
        </p:nvGraphicFramePr>
        <p:xfrm>
          <a:off x="836763" y="1897811"/>
          <a:ext cx="5063706" cy="43692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1757"/>
                <a:gridCol w="1201949"/>
              </a:tblGrid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u="none" strike="noStrike" dirty="0">
                          <a:effectLst/>
                        </a:rPr>
                        <a:t>Налоговые доходы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1062785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Налог на доходы физических лиц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883559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 smtClean="0">
                          <a:effectLst/>
                        </a:rPr>
                        <a:t>Акцизы </a:t>
                      </a:r>
                      <a:r>
                        <a:rPr lang="ru-RU" sz="2000" u="none" strike="noStrike" dirty="0">
                          <a:effectLst/>
                        </a:rPr>
                        <a:t>по подакцизным товарам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52513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Налоги на совокупный доход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78666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effectLst/>
                        </a:rPr>
                        <a:t>Земельный налог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11742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Налог на имущество физических лиц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16430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624183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effectLst/>
                        </a:rPr>
                        <a:t>Государственнаяя пошлина</a:t>
                      </a:r>
                      <a:endParaRPr lang="ru-RU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19875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r" fontAlgn="b"/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054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47</Words>
  <Application>Microsoft Office PowerPoint</Application>
  <PresentationFormat>Широкоэкранный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Структура налоговых доходов бюджета на 2026 г.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налоговых доходов бюджета</dc:title>
  <dc:creator>Vaulina-IV</dc:creator>
  <cp:lastModifiedBy>Vaulina-IV</cp:lastModifiedBy>
  <cp:revision>14</cp:revision>
  <dcterms:created xsi:type="dcterms:W3CDTF">2024-09-13T04:34:23Z</dcterms:created>
  <dcterms:modified xsi:type="dcterms:W3CDTF">2026-01-15T11:20:59Z</dcterms:modified>
</cp:coreProperties>
</file>